
<file path=[Content_Types].xml><?xml version="1.0" encoding="utf-8"?>
<Types xmlns="http://schemas.openxmlformats.org/package/2006/content-types">
  <Default Extension="jfif"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20"/>
  </p:notesMasterIdLst>
  <p:handoutMasterIdLst>
    <p:handoutMasterId r:id="rId21"/>
  </p:handoutMasterIdLst>
  <p:sldIdLst>
    <p:sldId id="1864" r:id="rId5"/>
    <p:sldId id="1846" r:id="rId6"/>
    <p:sldId id="1845" r:id="rId7"/>
    <p:sldId id="1848" r:id="rId8"/>
    <p:sldId id="1852" r:id="rId9"/>
    <p:sldId id="1868" r:id="rId10"/>
    <p:sldId id="1867" r:id="rId11"/>
    <p:sldId id="1866" r:id="rId12"/>
    <p:sldId id="1869" r:id="rId13"/>
    <p:sldId id="1870" r:id="rId14"/>
    <p:sldId id="1860" r:id="rId15"/>
    <p:sldId id="1871" r:id="rId16"/>
    <p:sldId id="1872" r:id="rId17"/>
    <p:sldId id="1873" r:id="rId18"/>
    <p:sldId id="1858" r:id="rId1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Pinks" id="{4CCBE145-9F3B-43C3-8EAE-1EE4FE803BE6}">
          <p14:sldIdLst>
            <p14:sldId id="1864"/>
            <p14:sldId id="1846"/>
            <p14:sldId id="1845"/>
            <p14:sldId id="1848"/>
            <p14:sldId id="1852"/>
            <p14:sldId id="1868"/>
            <p14:sldId id="1867"/>
            <p14:sldId id="1866"/>
            <p14:sldId id="1869"/>
            <p14:sldId id="1870"/>
            <p14:sldId id="1860"/>
            <p14:sldId id="1871"/>
            <p14:sldId id="1872"/>
            <p14:sldId id="1873"/>
            <p14:sldId id="1858"/>
          </p14:sldIdLst>
        </p14:section>
      </p14:sectionLst>
    </p:ext>
    <p:ext uri="{EFAFB233-063F-42B5-8137-9DF3F51BA10A}">
      <p15:sldGuideLst xmlns:p15="http://schemas.microsoft.com/office/powerpoint/2012/main">
        <p15:guide id="2" pos="48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7F4"/>
    <a:srgbClr val="FF2625"/>
    <a:srgbClr val="007788"/>
    <a:srgbClr val="297C2A"/>
    <a:srgbClr val="FE4387"/>
    <a:srgbClr val="F69000"/>
    <a:srgbClr val="01C2D1"/>
    <a:srgbClr val="D6D734"/>
    <a:srgbClr val="005C68"/>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309" autoAdjust="0"/>
    <p:restoredTop sz="94641" autoAdjust="0"/>
  </p:normalViewPr>
  <p:slideViewPr>
    <p:cSldViewPr snapToGrid="0">
      <p:cViewPr varScale="1">
        <p:scale>
          <a:sx n="68" d="100"/>
          <a:sy n="68" d="100"/>
        </p:scale>
        <p:origin x="522" y="66"/>
      </p:cViewPr>
      <p:guideLst>
        <p:guide pos="48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notesViewPr>
    <p:cSldViewPr snapToGrid="0" showGuides="1">
      <p:cViewPr varScale="1">
        <p:scale>
          <a:sx n="48" d="100"/>
          <a:sy n="48" d="100"/>
        </p:scale>
        <p:origin x="2684"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FC1F-15E8-4659-B445-2DCE56C6E4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5389ACF-620B-4973-826D-C81B497FD2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CD4961-0791-4140-A452-41CFA6EC0553}" type="datetimeFigureOut">
              <a:rPr lang="en-US" smtClean="0"/>
              <a:t>6/20/2022</a:t>
            </a:fld>
            <a:endParaRPr lang="en-US" dirty="0"/>
          </a:p>
        </p:txBody>
      </p:sp>
      <p:sp>
        <p:nvSpPr>
          <p:cNvPr id="4" name="Footer Placeholder 3">
            <a:extLst>
              <a:ext uri="{FF2B5EF4-FFF2-40B4-BE49-F238E27FC236}">
                <a16:creationId xmlns:a16="http://schemas.microsoft.com/office/drawing/2014/main" id="{38E44D2E-37ED-41C4-A335-2B6C8751E2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8748BB0-5B2C-4ACA-BD70-CC3E971502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06954D-AA1D-47B5-9106-5D9358A61F46}" type="slidenum">
              <a:rPr lang="en-US" smtClean="0"/>
              <a:t>‹#›</a:t>
            </a:fld>
            <a:endParaRPr lang="en-US" dirty="0"/>
          </a:p>
        </p:txBody>
      </p:sp>
    </p:spTree>
    <p:extLst>
      <p:ext uri="{BB962C8B-B14F-4D97-AF65-F5344CB8AC3E}">
        <p14:creationId xmlns:p14="http://schemas.microsoft.com/office/powerpoint/2010/main" val="3368548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550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13</a:t>
            </a:fld>
            <a:endParaRPr lang="en-US" altLang="en-US" dirty="0"/>
          </a:p>
        </p:txBody>
      </p:sp>
    </p:spTree>
    <p:extLst>
      <p:ext uri="{BB962C8B-B14F-4D97-AF65-F5344CB8AC3E}">
        <p14:creationId xmlns:p14="http://schemas.microsoft.com/office/powerpoint/2010/main" val="193264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14</a:t>
            </a:fld>
            <a:endParaRPr lang="en-US" altLang="en-US" dirty="0"/>
          </a:p>
        </p:txBody>
      </p:sp>
    </p:spTree>
    <p:extLst>
      <p:ext uri="{BB962C8B-B14F-4D97-AF65-F5344CB8AC3E}">
        <p14:creationId xmlns:p14="http://schemas.microsoft.com/office/powerpoint/2010/main" val="81082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690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112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71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15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0385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45152" y="1837944"/>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Graphic 2">
            <a:extLst>
              <a:ext uri="{FF2B5EF4-FFF2-40B4-BE49-F238E27FC236}">
                <a16:creationId xmlns:a16="http://schemas.microsoft.com/office/drawing/2014/main" id="{10A0F3C9-3AB5-4E08-8531-AA11FB7336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9525"/>
            <a:ext cx="4171950" cy="683895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6/20/2022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4654823"/>
          </a:xfrm>
          <a:solidFill>
            <a:schemeClr val="accent3">
              <a:lumMod val="20000"/>
              <a:lumOff val="80000"/>
            </a:schemeClr>
          </a:solidFill>
        </p:spPr>
        <p:txBody>
          <a:bodyPr/>
          <a:lstStyle>
            <a:lvl1pPr algn="ctr">
              <a:buNone/>
              <a:defRPr sz="1600"/>
            </a:lvl1pPr>
          </a:lstStyle>
          <a:p>
            <a:r>
              <a:rPr lang="en-US"/>
              <a:t>Click icon to add picture</a:t>
            </a:r>
            <a:endParaRPr lang="en-US" dirty="0"/>
          </a:p>
        </p:txBody>
      </p:sp>
      <p:pic>
        <p:nvPicPr>
          <p:cNvPr id="8" name="Graphic 7">
            <a:extLst>
              <a:ext uri="{FF2B5EF4-FFF2-40B4-BE49-F238E27FC236}">
                <a16:creationId xmlns:a16="http://schemas.microsoft.com/office/drawing/2014/main" id="{C87C0253-70CA-4E5C-AE9D-1B0C8D3813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65"/>
          <a:stretch/>
        </p:blipFill>
        <p:spPr>
          <a:xfrm>
            <a:off x="44450" y="5638800"/>
            <a:ext cx="12147550" cy="1219200"/>
          </a:xfrm>
          <a:prstGeom prst="rect">
            <a:avLst/>
          </a:prstGeom>
        </p:spPr>
      </p:pic>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US"/>
              <a:t>Click icon to add picture</a:t>
            </a:r>
            <a:endParaRPr lang="en-US" dirty="0"/>
          </a:p>
        </p:txBody>
      </p:sp>
      <p:pic>
        <p:nvPicPr>
          <p:cNvPr id="5" name="Graphic 4">
            <a:extLst>
              <a:ext uri="{FF2B5EF4-FFF2-40B4-BE49-F238E27FC236}">
                <a16:creationId xmlns:a16="http://schemas.microsoft.com/office/drawing/2014/main" id="{7A865C00-02F4-49EE-A361-F7D34853CE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9419FA93-726C-46DF-AA6F-7936E00173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6025" y="242887"/>
            <a:ext cx="3629025" cy="6372225"/>
          </a:xfrm>
          <a:prstGeom prst="rect">
            <a:avLst/>
          </a:prstGeom>
        </p:spPr>
      </p:pic>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81B4C460-6DD9-4215-A553-BF8A2E91D9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15037" y="6086475"/>
            <a:ext cx="5953125" cy="771525"/>
          </a:xfrm>
          <a:prstGeom prst="rect">
            <a:avLst/>
          </a:prstGeom>
        </p:spPr>
      </p:pic>
      <p:pic>
        <p:nvPicPr>
          <p:cNvPr id="8" name="Graphic 7">
            <a:extLst>
              <a:ext uri="{FF2B5EF4-FFF2-40B4-BE49-F238E27FC236}">
                <a16:creationId xmlns:a16="http://schemas.microsoft.com/office/drawing/2014/main" id="{9FEB78B1-70BF-4543-BF64-761AB55C1B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6715125" cy="847725"/>
          </a:xfrm>
          <a:prstGeom prst="rect">
            <a:avLst/>
          </a:prstGeom>
        </p:spPr>
      </p:pic>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2" name="Graphic 1">
            <a:extLst>
              <a:ext uri="{FF2B5EF4-FFF2-40B4-BE49-F238E27FC236}">
                <a16:creationId xmlns:a16="http://schemas.microsoft.com/office/drawing/2014/main" id="{D4DB5AF3-A5ED-4D17-BD3C-81D11C4F94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2150" y="6086475"/>
            <a:ext cx="5953125" cy="771525"/>
          </a:xfrm>
          <a:prstGeom prst="rect">
            <a:avLst/>
          </a:prstGeom>
        </p:spPr>
      </p:pic>
      <p:pic>
        <p:nvPicPr>
          <p:cNvPr id="7" name="Graphic 6">
            <a:extLst>
              <a:ext uri="{FF2B5EF4-FFF2-40B4-BE49-F238E27FC236}">
                <a16:creationId xmlns:a16="http://schemas.microsoft.com/office/drawing/2014/main" id="{E420EFF2-8173-4E25-ADF3-8100FA16D4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6715125" cy="847725"/>
          </a:xfrm>
          <a:prstGeom prst="rect">
            <a:avLst/>
          </a:prstGeom>
        </p:spPr>
      </p:pic>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7" name="Graphic 6">
            <a:extLst>
              <a:ext uri="{FF2B5EF4-FFF2-40B4-BE49-F238E27FC236}">
                <a16:creationId xmlns:a16="http://schemas.microsoft.com/office/drawing/2014/main" id="{96A11B1F-F0BD-4D89-BF5D-45A1199819A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65"/>
          <a:stretch/>
        </p:blipFill>
        <p:spPr>
          <a:xfrm>
            <a:off x="44450" y="5638800"/>
            <a:ext cx="12147550" cy="12192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6/20/2022</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lt1" tx1="dk1" bg2="lt2" tx2="dk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jpg"/><Relationship Id="rId5" Type="http://schemas.openxmlformats.org/officeDocument/2006/relationships/image" Target="../media/image26.png"/><Relationship Id="rId4" Type="http://schemas.openxmlformats.org/officeDocument/2006/relationships/image" Target="../media/image33.jf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4641036" y="1840275"/>
            <a:ext cx="6963135" cy="2619829"/>
          </a:xfrm>
        </p:spPr>
        <p:txBody>
          <a:bodyPr anchor="ctr">
            <a:noAutofit/>
          </a:bodyPr>
          <a:lstStyle/>
          <a:p>
            <a:pPr algn="ctr" eaLnBrk="1" hangingPunct="1">
              <a:lnSpc>
                <a:spcPct val="100000"/>
              </a:lnSpc>
            </a:pPr>
            <a:r>
              <a:rPr lang="en-US" altLang="en-US" b="1" dirty="0">
                <a:solidFill>
                  <a:schemeClr val="accent3"/>
                </a:solidFill>
                <a:latin typeface="+mn-lt"/>
              </a:rPr>
              <a:t>Charitable</a:t>
            </a:r>
            <a:br>
              <a:rPr lang="en-US" altLang="en-US" b="1" dirty="0">
                <a:solidFill>
                  <a:schemeClr val="accent3"/>
                </a:solidFill>
                <a:latin typeface="+mn-lt"/>
              </a:rPr>
            </a:br>
            <a:r>
              <a:rPr lang="en-US" b="0" i="0" dirty="0">
                <a:solidFill>
                  <a:srgbClr val="222222"/>
                </a:solidFill>
                <a:effectLst/>
                <a:latin typeface="Roboto" panose="02000000000000000000" pitchFamily="2" charset="0"/>
              </a:rPr>
              <a:t> </a:t>
            </a:r>
            <a:r>
              <a:rPr lang="en-US" sz="2400" b="0" i="0" dirty="0">
                <a:solidFill>
                  <a:srgbClr val="222222"/>
                </a:solidFill>
                <a:effectLst/>
                <a:latin typeface="Roboto" panose="02000000000000000000" pitchFamily="2" charset="0"/>
              </a:rPr>
              <a:t>Empower a woman, empower a nation.</a:t>
            </a:r>
            <a:endParaRPr lang="en-US" altLang="en-US" sz="2400" dirty="0">
              <a:solidFill>
                <a:schemeClr val="accent5"/>
              </a:solidFill>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Self Employment</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520792"/>
            <a:ext cx="10836443" cy="2547980"/>
          </a:xfrm>
        </p:spPr>
        <p:txBody>
          <a:bodyPr wrap="square" anchor="t">
            <a:normAutofit/>
          </a:bodyPr>
          <a:lstStyle/>
          <a:p>
            <a:pPr marL="285750" indent="-285750" algn="l">
              <a:lnSpc>
                <a:spcPct val="70000"/>
              </a:lnSpc>
              <a:buFont typeface="Arial" panose="020B0604020202020204" pitchFamily="34" charset="0"/>
              <a:buChar char="•"/>
            </a:pPr>
            <a:r>
              <a:rPr lang="en-US" b="0" dirty="0">
                <a:solidFill>
                  <a:schemeClr val="tx2">
                    <a:lumMod val="75000"/>
                    <a:lumOff val="25000"/>
                  </a:schemeClr>
                </a:solidFill>
              </a:rPr>
              <a:t>Provides a platform similar to marketplace which allows user to list and sell their products.</a:t>
            </a:r>
          </a:p>
          <a:p>
            <a:pPr marL="285750" indent="-285750" algn="l">
              <a:lnSpc>
                <a:spcPct val="70000"/>
              </a:lnSpc>
              <a:buFont typeface="Arial" panose="020B0604020202020204" pitchFamily="34" charset="0"/>
              <a:buChar char="•"/>
            </a:pPr>
            <a:r>
              <a:rPr lang="en-US" b="0" dirty="0">
                <a:solidFill>
                  <a:schemeClr val="tx2">
                    <a:lumMod val="75000"/>
                    <a:lumOff val="25000"/>
                  </a:schemeClr>
                </a:solidFill>
              </a:rPr>
              <a:t>Products can include handicraft items, clothing items, food items , etc.</a:t>
            </a:r>
          </a:p>
          <a:p>
            <a:endParaRPr lang="en-US" altLang="en-US" dirty="0"/>
          </a:p>
        </p:txBody>
      </p:sp>
      <p:pic>
        <p:nvPicPr>
          <p:cNvPr id="6" name="Picture Placeholder 5">
            <a:extLst>
              <a:ext uri="{FF2B5EF4-FFF2-40B4-BE49-F238E27FC236}">
                <a16:creationId xmlns:a16="http://schemas.microsoft.com/office/drawing/2014/main" id="{C922EF7D-BA0D-43B7-969D-521DF75F5846}"/>
              </a:ext>
            </a:extLst>
          </p:cNvPr>
          <p:cNvPicPr>
            <a:picLocks noGrp="1" noChangeAspect="1"/>
          </p:cNvPicPr>
          <p:nvPr>
            <p:ph type="pic" sz="quarter" idx="13"/>
          </p:nvPr>
        </p:nvPicPr>
        <p:blipFill>
          <a:blip r:embed="rId3"/>
          <a:srcRect t="2231" b="2231"/>
          <a:stretch/>
        </p:blipFill>
        <p:spPr>
          <a:xfrm>
            <a:off x="1463040" y="2402451"/>
            <a:ext cx="8853223" cy="4026485"/>
          </a:xfrm>
          <a:solidFill>
            <a:schemeClr val="accent4"/>
          </a:solidFill>
        </p:spPr>
      </p:pic>
    </p:spTree>
    <p:extLst>
      <p:ext uri="{BB962C8B-B14F-4D97-AF65-F5344CB8AC3E}">
        <p14:creationId xmlns:p14="http://schemas.microsoft.com/office/powerpoint/2010/main" val="146283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CC8F73-ECDC-4868-AB59-BA85918D9766}"/>
              </a:ext>
            </a:extLst>
          </p:cNvPr>
          <p:cNvSpPr>
            <a:spLocks noGrp="1"/>
          </p:cNvSpPr>
          <p:nvPr>
            <p:ph type="title"/>
          </p:nvPr>
        </p:nvSpPr>
        <p:spPr/>
        <p:txBody>
          <a:bodyPr>
            <a:normAutofit/>
          </a:bodyPr>
          <a:lstStyle/>
          <a:p>
            <a:r>
              <a:rPr lang="en-US" sz="3600" dirty="0"/>
              <a:t>Add a product</a:t>
            </a:r>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648201" y="1493522"/>
            <a:ext cx="6960704" cy="3276600"/>
          </a:xfrm>
        </p:spPr>
        <p:txBody>
          <a:bodyPr>
            <a:normAutofit/>
          </a:bodyPr>
          <a:lstStyle/>
          <a:p>
            <a:pPr marL="0" lvl="1" indent="0">
              <a:buNone/>
            </a:pPr>
            <a:r>
              <a:rPr lang="en-US" dirty="0"/>
              <a:t>User needs to put some basic details to list their product.</a:t>
            </a:r>
          </a:p>
          <a:p>
            <a:endParaRPr lang="en-US" dirty="0"/>
          </a:p>
        </p:txBody>
      </p:sp>
      <p:pic>
        <p:nvPicPr>
          <p:cNvPr id="4" name="Picture 3" descr="A screenshot of a computer&#10;&#10;Description automatically generated">
            <a:extLst>
              <a:ext uri="{FF2B5EF4-FFF2-40B4-BE49-F238E27FC236}">
                <a16:creationId xmlns:a16="http://schemas.microsoft.com/office/drawing/2014/main" id="{EFEA8237-CC67-4272-9EC0-FCEACA68FF2D}"/>
              </a:ext>
            </a:extLst>
          </p:cNvPr>
          <p:cNvPicPr>
            <a:picLocks noChangeAspect="1"/>
          </p:cNvPicPr>
          <p:nvPr/>
        </p:nvPicPr>
        <p:blipFill>
          <a:blip r:embed="rId2"/>
          <a:stretch>
            <a:fillRect/>
          </a:stretch>
        </p:blipFill>
        <p:spPr>
          <a:xfrm>
            <a:off x="4037427" y="2138290"/>
            <a:ext cx="7798815" cy="4003750"/>
          </a:xfrm>
          <a:prstGeom prst="rect">
            <a:avLst/>
          </a:prstGeom>
        </p:spPr>
      </p:pic>
    </p:spTree>
    <p:extLst>
      <p:ext uri="{BB962C8B-B14F-4D97-AF65-F5344CB8AC3E}">
        <p14:creationId xmlns:p14="http://schemas.microsoft.com/office/powerpoint/2010/main" val="399248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Government Schemes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581443"/>
            <a:ext cx="9799835" cy="2362200"/>
          </a:xfrm>
        </p:spPr>
        <p:txBody>
          <a:bodyPr wrap="square" anchor="t">
            <a:normAutofit/>
          </a:bodyPr>
          <a:lstStyle/>
          <a:p>
            <a:pPr marR="0" lvl="0" fontAlgn="base">
              <a:spcBef>
                <a:spcPts val="0"/>
              </a:spcBef>
              <a:spcAft>
                <a:spcPts val="0"/>
              </a:spcAft>
            </a:pPr>
            <a:r>
              <a:rPr lang="en-US" sz="1800" b="0" dirty="0">
                <a:effectLst/>
                <a:latin typeface="Calibri" panose="020F0502020204030204" pitchFamily="34" charset="0"/>
                <a:ea typeface="Times New Roman" panose="02020603050405020304" pitchFamily="18" charset="0"/>
              </a:rPr>
              <a:t>Homeless women will be able to view and apply for the existing schemes available from government for their support.</a:t>
            </a:r>
            <a:endParaRPr lang="en-US" sz="1800" b="0" dirty="0">
              <a:effectLst/>
              <a:latin typeface="Times New Roman" panose="02020603050405020304" pitchFamily="18" charset="0"/>
              <a:ea typeface="Times New Roman" panose="02020603050405020304" pitchFamily="18" charset="0"/>
            </a:endParaRPr>
          </a:p>
          <a:p>
            <a:endParaRPr lang="en-US" altLang="en-US" dirty="0"/>
          </a:p>
        </p:txBody>
      </p:sp>
      <p:pic>
        <p:nvPicPr>
          <p:cNvPr id="7" name="Picture 6">
            <a:extLst>
              <a:ext uri="{FF2B5EF4-FFF2-40B4-BE49-F238E27FC236}">
                <a16:creationId xmlns:a16="http://schemas.microsoft.com/office/drawing/2014/main" id="{14700893-2238-437E-B38A-590548A5FC20}"/>
              </a:ext>
            </a:extLst>
          </p:cNvPr>
          <p:cNvPicPr>
            <a:picLocks noChangeAspect="1"/>
          </p:cNvPicPr>
          <p:nvPr/>
        </p:nvPicPr>
        <p:blipFill>
          <a:blip r:embed="rId3"/>
          <a:srcRect/>
          <a:stretch/>
        </p:blipFill>
        <p:spPr>
          <a:xfrm>
            <a:off x="1930958" y="2330735"/>
            <a:ext cx="8015009" cy="3811304"/>
          </a:xfrm>
          <a:prstGeom prst="rect">
            <a:avLst/>
          </a:prstGeom>
        </p:spPr>
      </p:pic>
    </p:spTree>
    <p:extLst>
      <p:ext uri="{BB962C8B-B14F-4D97-AF65-F5344CB8AC3E}">
        <p14:creationId xmlns:p14="http://schemas.microsoft.com/office/powerpoint/2010/main" val="293828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1"/>
          </p:nvPr>
        </p:nvSpPr>
        <p:spPr/>
        <p:txBody>
          <a:bodyPr/>
          <a:lstStyle/>
          <a:p>
            <a:pPr marL="0" marR="0" fontAlgn="base">
              <a:spcBef>
                <a:spcPts val="0"/>
              </a:spcBef>
              <a:spcAft>
                <a:spcPts val="0"/>
              </a:spcAft>
            </a:pPr>
            <a:r>
              <a:rPr lang="en-US" sz="1800" b="0" dirty="0">
                <a:effectLst/>
                <a:latin typeface="Calibri" panose="020F0502020204030204" pitchFamily="34" charset="0"/>
                <a:ea typeface="Times New Roman" panose="02020603050405020304" pitchFamily="18" charset="0"/>
              </a:rPr>
              <a:t>Charitable will make use of Azure to store and access the training content and dynamically provide suggestion to organization/ Employer using Azure services. Azure chat bot service will be used to provide support system to the women. Azure Notification hub will be used for notification services for the website. The site will make use of Microsoft AD for user management system.</a:t>
            </a:r>
            <a:endParaRPr lang="en-US" sz="1800" b="0" dirty="0">
              <a:effectLst/>
              <a:latin typeface="Times New Roman" panose="02020603050405020304" pitchFamily="18" charset="0"/>
              <a:ea typeface="Times New Roman" panose="02020603050405020304" pitchFamily="18" charset="0"/>
            </a:endParaRPr>
          </a:p>
        </p:txBody>
      </p:sp>
      <p:pic>
        <p:nvPicPr>
          <p:cNvPr id="9" name="Picture Placeholder 8" descr="A picture containing text, clipart&#10;&#10;Description automatically generated">
            <a:extLst>
              <a:ext uri="{FF2B5EF4-FFF2-40B4-BE49-F238E27FC236}">
                <a16:creationId xmlns:a16="http://schemas.microsoft.com/office/drawing/2014/main" id="{02C4CE5A-7A14-4BC6-9DAD-E7DD5C289CE9}"/>
              </a:ext>
            </a:extLst>
          </p:cNvPr>
          <p:cNvPicPr>
            <a:picLocks noGrp="1" noChangeAspect="1"/>
          </p:cNvPicPr>
          <p:nvPr>
            <p:ph type="pic" sz="quarter" idx="13"/>
          </p:nvPr>
        </p:nvPicPr>
        <p:blipFill>
          <a:blip r:embed="rId3"/>
          <a:srcRect t="406" b="406"/>
          <a:stretch>
            <a:fillRect/>
          </a:stretch>
        </p:blipFill>
        <p:spPr>
          <a:xfrm>
            <a:off x="8955265" y="1048036"/>
            <a:ext cx="3236735" cy="1998362"/>
          </a:xfrm>
        </p:spPr>
      </p:pic>
      <p:pic>
        <p:nvPicPr>
          <p:cNvPr id="7" name="Picture Placeholder 6" descr="Icon&#10;&#10;Description automatically generated">
            <a:extLst>
              <a:ext uri="{FF2B5EF4-FFF2-40B4-BE49-F238E27FC236}">
                <a16:creationId xmlns:a16="http://schemas.microsoft.com/office/drawing/2014/main" id="{ABF25B5A-1622-478B-A92F-4F7258B14E83}"/>
              </a:ext>
            </a:extLst>
          </p:cNvPr>
          <p:cNvPicPr>
            <a:picLocks noGrp="1" noChangeAspect="1"/>
          </p:cNvPicPr>
          <p:nvPr>
            <p:ph type="pic" sz="quarter" idx="14"/>
          </p:nvPr>
        </p:nvPicPr>
        <p:blipFill>
          <a:blip r:embed="rId4"/>
          <a:srcRect t="18000" b="18000"/>
          <a:stretch>
            <a:fillRect/>
          </a:stretch>
        </p:blipFill>
        <p:spPr>
          <a:xfrm>
            <a:off x="6920564" y="995094"/>
            <a:ext cx="2569945" cy="1998363"/>
          </a:xfrm>
        </p:spPr>
      </p:pic>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Azure Tools</a:t>
            </a:r>
          </a:p>
        </p:txBody>
      </p:sp>
      <p:pic>
        <p:nvPicPr>
          <p:cNvPr id="11" name="Picture 10" descr="Logo, company name&#10;&#10;Description automatically generated">
            <a:extLst>
              <a:ext uri="{FF2B5EF4-FFF2-40B4-BE49-F238E27FC236}">
                <a16:creationId xmlns:a16="http://schemas.microsoft.com/office/drawing/2014/main" id="{CD5FD950-30FE-431D-BE54-8979233636C1}"/>
              </a:ext>
            </a:extLst>
          </p:cNvPr>
          <p:cNvPicPr>
            <a:picLocks noChangeAspect="1"/>
          </p:cNvPicPr>
          <p:nvPr/>
        </p:nvPicPr>
        <p:blipFill>
          <a:blip r:embed="rId5"/>
          <a:stretch>
            <a:fillRect/>
          </a:stretch>
        </p:blipFill>
        <p:spPr>
          <a:xfrm>
            <a:off x="6776786" y="3716555"/>
            <a:ext cx="2857500" cy="1600200"/>
          </a:xfrm>
          <a:prstGeom prst="rect">
            <a:avLst/>
          </a:prstGeom>
        </p:spPr>
      </p:pic>
      <p:pic>
        <p:nvPicPr>
          <p:cNvPr id="13" name="Picture 12" descr="Logo, company name&#10;&#10;Description automatically generated">
            <a:extLst>
              <a:ext uri="{FF2B5EF4-FFF2-40B4-BE49-F238E27FC236}">
                <a16:creationId xmlns:a16="http://schemas.microsoft.com/office/drawing/2014/main" id="{67457A9A-F64F-4C7A-A128-9AA540E4B644}"/>
              </a:ext>
            </a:extLst>
          </p:cNvPr>
          <p:cNvPicPr>
            <a:picLocks noChangeAspect="1"/>
          </p:cNvPicPr>
          <p:nvPr/>
        </p:nvPicPr>
        <p:blipFill>
          <a:blip r:embed="rId6"/>
          <a:stretch>
            <a:fillRect/>
          </a:stretch>
        </p:blipFill>
        <p:spPr>
          <a:xfrm>
            <a:off x="9490509" y="2993457"/>
            <a:ext cx="2575879" cy="2816507"/>
          </a:xfrm>
          <a:prstGeom prst="rect">
            <a:avLst/>
          </a:prstGeom>
        </p:spPr>
      </p:pic>
    </p:spTree>
    <p:extLst>
      <p:ext uri="{BB962C8B-B14F-4D97-AF65-F5344CB8AC3E}">
        <p14:creationId xmlns:p14="http://schemas.microsoft.com/office/powerpoint/2010/main" val="2625561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715307"/>
            <a:ext cx="9141397" cy="615553"/>
          </a:xfrm>
        </p:spPr>
        <p:txBody>
          <a:bodyPr/>
          <a:lstStyle/>
          <a:p>
            <a:r>
              <a:rPr lang="en-US" dirty="0"/>
              <a:t>Why choose charitable ?</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664142" y="1667745"/>
            <a:ext cx="10982425" cy="4754879"/>
          </a:xfrm>
        </p:spPr>
        <p:txBody>
          <a:bodyPr/>
          <a:lstStyle/>
          <a:p>
            <a:pPr algn="l"/>
            <a:r>
              <a:rPr lang="en-US" dirty="0">
                <a:solidFill>
                  <a:schemeClr val="tx2">
                    <a:lumMod val="95000"/>
                    <a:lumOff val="5000"/>
                  </a:schemeClr>
                </a:solidFill>
                <a:latin typeface="Segoe UI" panose="020B0502040204020203" pitchFamily="34" charset="0"/>
              </a:rPr>
              <a:t>1. </a:t>
            </a:r>
            <a:r>
              <a:rPr lang="en-US" b="0" i="0" dirty="0">
                <a:solidFill>
                  <a:schemeClr val="tx2">
                    <a:lumMod val="95000"/>
                    <a:lumOff val="5000"/>
                  </a:schemeClr>
                </a:solidFill>
                <a:effectLst/>
                <a:latin typeface="Segoe UI" panose="020B0502040204020203" pitchFamily="34" charset="0"/>
              </a:rPr>
              <a:t>Its a unique platform that bring NGOs, Small Scale Industries, Large Org with CSR funding etc., on a single portal to support homeless women.</a:t>
            </a:r>
            <a:endParaRPr lang="en-US" dirty="0">
              <a:solidFill>
                <a:schemeClr val="tx2">
                  <a:lumMod val="95000"/>
                  <a:lumOff val="5000"/>
                </a:schemeClr>
              </a:solidFill>
              <a:latin typeface="Segoe UI" panose="020B0502040204020203" pitchFamily="34" charset="0"/>
            </a:endParaRPr>
          </a:p>
          <a:p>
            <a:pPr algn="l"/>
            <a:endParaRPr lang="en-US" dirty="0">
              <a:solidFill>
                <a:schemeClr val="tx2">
                  <a:lumMod val="95000"/>
                  <a:lumOff val="5000"/>
                </a:schemeClr>
              </a:solidFill>
              <a:latin typeface="Segoe UI" panose="020B0502040204020203" pitchFamily="34" charset="0"/>
            </a:endParaRPr>
          </a:p>
          <a:p>
            <a:pPr algn="l"/>
            <a:r>
              <a:rPr lang="en-US" dirty="0">
                <a:solidFill>
                  <a:schemeClr val="tx2">
                    <a:lumMod val="95000"/>
                    <a:lumOff val="5000"/>
                  </a:schemeClr>
                </a:solidFill>
                <a:latin typeface="Segoe UI" panose="020B0502040204020203" pitchFamily="34" charset="0"/>
              </a:rPr>
              <a:t>2. P</a:t>
            </a:r>
            <a:r>
              <a:rPr lang="en-US" b="0" i="0" dirty="0">
                <a:solidFill>
                  <a:schemeClr val="tx2">
                    <a:lumMod val="95000"/>
                    <a:lumOff val="5000"/>
                  </a:schemeClr>
                </a:solidFill>
                <a:effectLst/>
                <a:latin typeface="Segoe UI" panose="020B0502040204020203" pitchFamily="34" charset="0"/>
              </a:rPr>
              <a:t>rovides opportunities not only for professional skills but also traditional skills like knitting, clay modelling etc.</a:t>
            </a:r>
          </a:p>
          <a:p>
            <a:pPr algn="l"/>
            <a:endParaRPr lang="en-US" b="0" i="0" dirty="0">
              <a:solidFill>
                <a:schemeClr val="tx2">
                  <a:lumMod val="95000"/>
                  <a:lumOff val="5000"/>
                </a:schemeClr>
              </a:solidFill>
              <a:effectLst/>
              <a:latin typeface="Segoe UI" panose="020B0502040204020203" pitchFamily="34" charset="0"/>
            </a:endParaRPr>
          </a:p>
          <a:p>
            <a:pPr algn="l"/>
            <a:r>
              <a:rPr lang="en-US" dirty="0">
                <a:solidFill>
                  <a:schemeClr val="tx2">
                    <a:lumMod val="95000"/>
                    <a:lumOff val="5000"/>
                  </a:schemeClr>
                </a:solidFill>
                <a:latin typeface="Segoe UI" panose="020B0502040204020203" pitchFamily="34" charset="0"/>
              </a:rPr>
              <a:t>3</a:t>
            </a:r>
            <a:r>
              <a:rPr lang="en-US" b="0" i="0" dirty="0">
                <a:solidFill>
                  <a:schemeClr val="tx2">
                    <a:lumMod val="95000"/>
                    <a:lumOff val="5000"/>
                  </a:schemeClr>
                </a:solidFill>
                <a:effectLst/>
                <a:latin typeface="Segoe UI" panose="020B0502040204020203" pitchFamily="34" charset="0"/>
              </a:rPr>
              <a:t>. Have jobseekers not only for organized sector but also for unorganized sectors.</a:t>
            </a:r>
            <a:br>
              <a:rPr lang="en-US" b="0" i="0" dirty="0">
                <a:solidFill>
                  <a:schemeClr val="tx2">
                    <a:lumMod val="95000"/>
                    <a:lumOff val="5000"/>
                  </a:schemeClr>
                </a:solidFill>
                <a:effectLst/>
                <a:latin typeface="Segoe UI" panose="020B0502040204020203" pitchFamily="34" charset="0"/>
              </a:rPr>
            </a:br>
            <a:r>
              <a:rPr lang="en-US" b="0" i="0" dirty="0">
                <a:solidFill>
                  <a:schemeClr val="tx2">
                    <a:lumMod val="95000"/>
                    <a:lumOff val="5000"/>
                  </a:schemeClr>
                </a:solidFill>
                <a:effectLst/>
                <a:latin typeface="Segoe UI" panose="020B0502040204020203" pitchFamily="34" charset="0"/>
              </a:rPr>
              <a:t>It provides employer with the job seekers for unorganized sector as well as organized at a single platform which is not popular among other platforms.</a:t>
            </a:r>
          </a:p>
          <a:p>
            <a:pPr algn="l"/>
            <a:endParaRPr lang="en-US" b="0" i="0" dirty="0">
              <a:solidFill>
                <a:schemeClr val="tx2">
                  <a:lumMod val="95000"/>
                  <a:lumOff val="5000"/>
                </a:schemeClr>
              </a:solidFill>
              <a:effectLst/>
              <a:latin typeface="Segoe UI" panose="020B0502040204020203" pitchFamily="34" charset="0"/>
            </a:endParaRPr>
          </a:p>
          <a:p>
            <a:pPr algn="l"/>
            <a:r>
              <a:rPr lang="en-US" b="0" i="0" dirty="0">
                <a:solidFill>
                  <a:schemeClr val="tx2">
                    <a:lumMod val="95000"/>
                    <a:lumOff val="5000"/>
                  </a:schemeClr>
                </a:solidFill>
                <a:effectLst/>
                <a:latin typeface="Segoe UI" panose="020B0502040204020203" pitchFamily="34" charset="0"/>
              </a:rPr>
              <a:t>4. Admin will have control over the range of products which can be sold on our platform.</a:t>
            </a:r>
            <a:br>
              <a:rPr lang="en-US" b="0" i="0" dirty="0">
                <a:solidFill>
                  <a:schemeClr val="tx2">
                    <a:lumMod val="95000"/>
                    <a:lumOff val="5000"/>
                  </a:schemeClr>
                </a:solidFill>
                <a:effectLst/>
                <a:latin typeface="Segoe UI" panose="020B0502040204020203" pitchFamily="34" charset="0"/>
              </a:rPr>
            </a:br>
            <a:r>
              <a:rPr lang="en-US" b="0" i="0" dirty="0">
                <a:solidFill>
                  <a:schemeClr val="tx2">
                    <a:lumMod val="95000"/>
                    <a:lumOff val="5000"/>
                  </a:schemeClr>
                </a:solidFill>
                <a:effectLst/>
                <a:latin typeface="Segoe UI" panose="020B0502040204020203" pitchFamily="34" charset="0"/>
              </a:rPr>
              <a:t>A screening will be there whenever someone posts a request for adding a new product or before it is listed.</a:t>
            </a:r>
          </a:p>
          <a:p>
            <a:pPr algn="l"/>
            <a:endParaRPr lang="en-US" dirty="0">
              <a:solidFill>
                <a:schemeClr val="tx2">
                  <a:lumMod val="95000"/>
                  <a:lumOff val="5000"/>
                </a:schemeClr>
              </a:solidFill>
              <a:latin typeface="Segoe UI" panose="020B0502040204020203" pitchFamily="34" charset="0"/>
            </a:endParaRPr>
          </a:p>
          <a:p>
            <a:pPr algn="l"/>
            <a:r>
              <a:rPr lang="en-US" dirty="0">
                <a:solidFill>
                  <a:schemeClr val="tx2">
                    <a:lumMod val="95000"/>
                    <a:lumOff val="5000"/>
                  </a:schemeClr>
                </a:solidFill>
                <a:latin typeface="Segoe UI" panose="020B0502040204020203" pitchFamily="34" charset="0"/>
              </a:rPr>
              <a:t>5</a:t>
            </a:r>
            <a:r>
              <a:rPr lang="en-US" b="0" i="0" dirty="0">
                <a:solidFill>
                  <a:schemeClr val="tx2">
                    <a:lumMod val="95000"/>
                    <a:lumOff val="5000"/>
                  </a:schemeClr>
                </a:solidFill>
                <a:effectLst/>
                <a:latin typeface="Segoe UI" panose="020B0502040204020203" pitchFamily="34" charset="0"/>
              </a:rPr>
              <a:t>.</a:t>
            </a:r>
            <a:r>
              <a:rPr lang="en-US" dirty="0"/>
              <a:t> Aids women to be financially independent and improve their standards of living by providing them a unified platform with multiple features like providing training and certifications, donations to support their journey, job portal to provide job opportunities and a self employment portal to earn and start their own business using their skills and become strong and financially independent.</a:t>
            </a:r>
          </a:p>
          <a:p>
            <a:pPr algn="l"/>
            <a:endParaRPr lang="en-US" b="0" i="0" dirty="0">
              <a:solidFill>
                <a:schemeClr val="tx2">
                  <a:lumMod val="95000"/>
                  <a:lumOff val="5000"/>
                </a:schemeClr>
              </a:solidFill>
              <a:effectLst/>
              <a:latin typeface="Segoe UI" panose="020B0502040204020203" pitchFamily="34" charset="0"/>
            </a:endParaRPr>
          </a:p>
          <a:p>
            <a:pPr algn="l"/>
            <a:endParaRPr lang="en-US" dirty="0">
              <a:solidFill>
                <a:schemeClr val="tx2">
                  <a:lumMod val="95000"/>
                  <a:lumOff val="5000"/>
                </a:schemeClr>
              </a:solidFill>
              <a:latin typeface="Segoe UI" panose="020B0502040204020203" pitchFamily="34" charset="0"/>
            </a:endParaRPr>
          </a:p>
          <a:p>
            <a:pPr algn="l"/>
            <a:endParaRPr lang="en-US" b="0" i="0" dirty="0">
              <a:solidFill>
                <a:schemeClr val="tx2">
                  <a:lumMod val="95000"/>
                  <a:lumOff val="5000"/>
                </a:schemeClr>
              </a:solidFill>
              <a:effectLst/>
              <a:latin typeface="Segoe UI" panose="020B0502040204020203" pitchFamily="34" charset="0"/>
            </a:endParaRPr>
          </a:p>
        </p:txBody>
      </p:sp>
    </p:spTree>
    <p:extLst>
      <p:ext uri="{BB962C8B-B14F-4D97-AF65-F5344CB8AC3E}">
        <p14:creationId xmlns:p14="http://schemas.microsoft.com/office/powerpoint/2010/main" val="64339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297276" y="1519311"/>
            <a:ext cx="9141397" cy="773723"/>
          </a:xfrm>
        </p:spPr>
        <p:txBody>
          <a:bodyPr/>
          <a:lstStyle/>
          <a:p>
            <a:pPr algn="ctr"/>
            <a:r>
              <a:rPr lang="en-US" b="1" dirty="0">
                <a:solidFill>
                  <a:schemeClr val="accent1"/>
                </a:solidFill>
              </a:rPr>
              <a:t>Future Scope</a:t>
            </a:r>
          </a:p>
        </p:txBody>
      </p:sp>
      <p:sp>
        <p:nvSpPr>
          <p:cNvPr id="3" name="Text Placeholder 2">
            <a:extLst>
              <a:ext uri="{FF2B5EF4-FFF2-40B4-BE49-F238E27FC236}">
                <a16:creationId xmlns:a16="http://schemas.microsoft.com/office/drawing/2014/main" id="{17155E1D-F4AD-41A7-B948-E2D246CCFE8A}"/>
              </a:ext>
            </a:extLst>
          </p:cNvPr>
          <p:cNvSpPr>
            <a:spLocks noGrp="1"/>
          </p:cNvSpPr>
          <p:nvPr>
            <p:ph type="body" sz="quarter" idx="12"/>
          </p:nvPr>
        </p:nvSpPr>
        <p:spPr>
          <a:xfrm>
            <a:off x="1968280" y="2661621"/>
            <a:ext cx="7799387" cy="1534757"/>
          </a:xfrm>
        </p:spPr>
        <p:txBody>
          <a:bodyPr/>
          <a:lstStyle/>
          <a:p>
            <a:pPr marL="285750" indent="-285750" algn="l">
              <a:buFont typeface="Arial" panose="020B0604020202020204" pitchFamily="34" charset="0"/>
              <a:buChar char="•"/>
            </a:pPr>
            <a:r>
              <a:rPr lang="en-US" dirty="0">
                <a:solidFill>
                  <a:schemeClr val="bg1"/>
                </a:solidFill>
              </a:rPr>
              <a:t>The web application should be accessible in the regional languages.</a:t>
            </a:r>
          </a:p>
          <a:p>
            <a:pPr algn="l"/>
            <a:endParaRPr lang="en-US" dirty="0">
              <a:solidFill>
                <a:schemeClr val="bg1"/>
              </a:solidFill>
            </a:endParaRPr>
          </a:p>
          <a:p>
            <a:pPr marL="285750" indent="-285750" algn="l">
              <a:buFont typeface="Arial" panose="020B0604020202020204" pitchFamily="34" charset="0"/>
              <a:buChar char="•"/>
            </a:pPr>
            <a:r>
              <a:rPr lang="en-US" dirty="0">
                <a:solidFill>
                  <a:schemeClr val="bg1"/>
                </a:solidFill>
              </a:rPr>
              <a:t>Enable users to provide services like pet care, home care etc. along with products under the self employment feature. </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solidFill>
                  <a:schemeClr val="bg1"/>
                </a:solidFill>
              </a:rPr>
              <a:t>Provide accessibility feature for disabled and illiterate women.</a:t>
            </a:r>
          </a:p>
        </p:txBody>
      </p:sp>
    </p:spTree>
    <p:extLst>
      <p:ext uri="{BB962C8B-B14F-4D97-AF65-F5344CB8AC3E}">
        <p14:creationId xmlns:p14="http://schemas.microsoft.com/office/powerpoint/2010/main" val="388508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5FA19F-6DA1-4162-B648-9CBB05B31678}"/>
              </a:ext>
            </a:extLst>
          </p:cNvPr>
          <p:cNvSpPr>
            <a:spLocks noGrp="1"/>
          </p:cNvSpPr>
          <p:nvPr>
            <p:ph type="title"/>
          </p:nvPr>
        </p:nvSpPr>
        <p:spPr>
          <a:xfrm>
            <a:off x="761999" y="715961"/>
            <a:ext cx="6476999" cy="1189038"/>
          </a:xfrm>
        </p:spPr>
        <p:txBody>
          <a:bodyPr/>
          <a:lstStyle/>
          <a:p>
            <a:r>
              <a:rPr lang="en-US" dirty="0"/>
              <a:t>Motivation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1999" y="1904999"/>
            <a:ext cx="6477000" cy="3276600"/>
          </a:xfrm>
        </p:spPr>
        <p:txBody>
          <a:bodyPr vert="horz" lIns="91440" tIns="45720" rIns="91440" bIns="45720" rtlCol="0" anchor="t">
            <a:normAutofit/>
          </a:bodyPr>
          <a:lstStyle/>
          <a:p>
            <a:pPr lvl="1"/>
            <a:r>
              <a:rPr lang="en-US" dirty="0"/>
              <a:t>India has witnessed a massive decline in women’s participation in the workforce.</a:t>
            </a:r>
          </a:p>
          <a:p>
            <a:pPr lvl="1"/>
            <a:r>
              <a:rPr lang="en-US" dirty="0"/>
              <a:t>About one fourth of them are facing financial problems. Some end up living on the streets or in a shelter, NGOs etc.,</a:t>
            </a:r>
          </a:p>
          <a:p>
            <a:pPr lvl="1"/>
            <a:r>
              <a:rPr lang="en-US" dirty="0"/>
              <a:t>Reasons being lack of knowledge, limited mobility, financial limitations, social barriers.</a:t>
            </a:r>
          </a:p>
          <a:p>
            <a:pPr lvl="1"/>
            <a:endParaRPr lang="en-US" dirty="0"/>
          </a:p>
          <a:p>
            <a:pPr lvl="1"/>
            <a:endParaRPr lang="en-US" altLang="en-US" dirty="0"/>
          </a:p>
        </p:txBody>
      </p:sp>
      <p:pic>
        <p:nvPicPr>
          <p:cNvPr id="9" name="Picture 8">
            <a:extLst>
              <a:ext uri="{FF2B5EF4-FFF2-40B4-BE49-F238E27FC236}">
                <a16:creationId xmlns:a16="http://schemas.microsoft.com/office/drawing/2014/main" id="{6DAE97B7-D48E-44DF-84E1-43C132DFCC3A}"/>
              </a:ext>
            </a:extLst>
          </p:cNvPr>
          <p:cNvPicPr>
            <a:picLocks noChangeAspect="1"/>
          </p:cNvPicPr>
          <p:nvPr/>
        </p:nvPicPr>
        <p:blipFill>
          <a:blip r:embed="rId2"/>
          <a:stretch>
            <a:fillRect/>
          </a:stretch>
        </p:blipFill>
        <p:spPr>
          <a:xfrm>
            <a:off x="4487593" y="3911319"/>
            <a:ext cx="3685736" cy="2540559"/>
          </a:xfrm>
          <a:prstGeom prst="rect">
            <a:avLst/>
          </a:prstGeom>
        </p:spPr>
      </p:pic>
      <p:pic>
        <p:nvPicPr>
          <p:cNvPr id="11" name="Picture 10">
            <a:extLst>
              <a:ext uri="{FF2B5EF4-FFF2-40B4-BE49-F238E27FC236}">
                <a16:creationId xmlns:a16="http://schemas.microsoft.com/office/drawing/2014/main" id="{5AEE6801-BCCC-458B-9A01-F4DF21399034}"/>
              </a:ext>
            </a:extLst>
          </p:cNvPr>
          <p:cNvPicPr>
            <a:picLocks noChangeAspect="1"/>
          </p:cNvPicPr>
          <p:nvPr/>
        </p:nvPicPr>
        <p:blipFill>
          <a:blip r:embed="rId3"/>
          <a:stretch>
            <a:fillRect/>
          </a:stretch>
        </p:blipFill>
        <p:spPr>
          <a:xfrm>
            <a:off x="761999" y="3877970"/>
            <a:ext cx="3570850" cy="2980030"/>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95467"/>
            <a:ext cx="9141397" cy="615553"/>
          </a:xfrm>
        </p:spPr>
        <p:txBody>
          <a:bodyPr/>
          <a:lstStyle/>
          <a:p>
            <a:r>
              <a:rPr lang="en-US" dirty="0"/>
              <a:t>What is Charitable?</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3260705"/>
            <a:ext cx="7932431" cy="1564513"/>
          </a:xfrm>
        </p:spPr>
        <p:txBody>
          <a:bodyPr/>
          <a:lstStyle/>
          <a:p>
            <a:r>
              <a:rPr lang="en-US" dirty="0"/>
              <a:t>Charitable is a platform which aids women to be financially independent and improve their standards of living by providing them a unified platform with multiple features like providing training and certifications, donations to support their journey, job portal to provide job opportunities and a self employment portal to earn and start their own business using their skills and become strong and financially independent.</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p:txBody>
          <a:bodyPr/>
          <a:lstStyle/>
          <a:p>
            <a:r>
              <a:rPr lang="en-US" dirty="0">
                <a:solidFill>
                  <a:schemeClr val="accent3"/>
                </a:solidFill>
              </a:rPr>
              <a:t>What Charitable provides?</a:t>
            </a:r>
          </a:p>
        </p:txBody>
      </p:sp>
      <p:pic>
        <p:nvPicPr>
          <p:cNvPr id="3" name="Picture 2">
            <a:extLst>
              <a:ext uri="{FF2B5EF4-FFF2-40B4-BE49-F238E27FC236}">
                <a16:creationId xmlns:a16="http://schemas.microsoft.com/office/drawing/2014/main" id="{B4FF7C6C-A359-4969-AF0A-B0B0A23E38F0}"/>
              </a:ext>
            </a:extLst>
          </p:cNvPr>
          <p:cNvPicPr>
            <a:picLocks noChangeAspect="1"/>
          </p:cNvPicPr>
          <p:nvPr/>
        </p:nvPicPr>
        <p:blipFill>
          <a:blip r:embed="rId3"/>
          <a:srcRect/>
          <a:stretch/>
        </p:blipFill>
        <p:spPr>
          <a:xfrm>
            <a:off x="727279" y="1519311"/>
            <a:ext cx="10737441" cy="5117062"/>
          </a:xfrm>
          <a:prstGeom prst="rect">
            <a:avLst/>
          </a:prstGeom>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Training</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479479"/>
            <a:ext cx="11043008" cy="2464164"/>
          </a:xfrm>
        </p:spPr>
        <p:txBody>
          <a:bodyPr wrap="square" anchor="t">
            <a:normAutofit/>
          </a:bodyPr>
          <a:lstStyle/>
          <a:p>
            <a:pPr lvl="1"/>
            <a:r>
              <a:rPr lang="en-US" dirty="0"/>
              <a:t>Provides trainings on multiple courses related to various fields, which helps women to improve their skillset. The courses could be in house or from external resources using Azure data services.</a:t>
            </a:r>
          </a:p>
          <a:p>
            <a:endParaRPr lang="en-US" altLang="en-US" dirty="0"/>
          </a:p>
        </p:txBody>
      </p:sp>
      <p:pic>
        <p:nvPicPr>
          <p:cNvPr id="6" name="Picture Placeholder 5">
            <a:extLst>
              <a:ext uri="{FF2B5EF4-FFF2-40B4-BE49-F238E27FC236}">
                <a16:creationId xmlns:a16="http://schemas.microsoft.com/office/drawing/2014/main" id="{C922EF7D-BA0D-43B7-969D-521DF75F5846}"/>
              </a:ext>
            </a:extLst>
          </p:cNvPr>
          <p:cNvPicPr>
            <a:picLocks noGrp="1" noChangeAspect="1"/>
          </p:cNvPicPr>
          <p:nvPr>
            <p:ph type="pic" sz="quarter" idx="13"/>
          </p:nvPr>
        </p:nvPicPr>
        <p:blipFill>
          <a:blip r:embed="rId3"/>
          <a:srcRect t="2335" b="2335"/>
          <a:stretch/>
        </p:blipFill>
        <p:spPr>
          <a:xfrm>
            <a:off x="1109610" y="2266905"/>
            <a:ext cx="9185096" cy="4109698"/>
          </a:xfrm>
          <a:solidFill>
            <a:schemeClr val="accent4"/>
          </a:solidFill>
        </p:spPr>
      </p:pic>
      <p:pic>
        <p:nvPicPr>
          <p:cNvPr id="5" name="Picture 4" descr="Logo, company name&#10;&#10;Description automatically generated">
            <a:extLst>
              <a:ext uri="{FF2B5EF4-FFF2-40B4-BE49-F238E27FC236}">
                <a16:creationId xmlns:a16="http://schemas.microsoft.com/office/drawing/2014/main" id="{A6931366-5924-4B29-8921-20373313ED62}"/>
              </a:ext>
            </a:extLst>
          </p:cNvPr>
          <p:cNvPicPr>
            <a:picLocks noChangeAspect="1"/>
          </p:cNvPicPr>
          <p:nvPr/>
        </p:nvPicPr>
        <p:blipFill>
          <a:blip r:embed="rId4"/>
          <a:stretch>
            <a:fillRect/>
          </a:stretch>
        </p:blipFill>
        <p:spPr>
          <a:xfrm>
            <a:off x="10564946" y="2711561"/>
            <a:ext cx="1424071" cy="28165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Certifications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448656"/>
            <a:ext cx="10477929" cy="2494987"/>
          </a:xfrm>
        </p:spPr>
        <p:txBody>
          <a:bodyPr wrap="square" anchor="t">
            <a:normAutofit/>
          </a:bodyPr>
          <a:lstStyle/>
          <a:p>
            <a:pPr lvl="1"/>
            <a:r>
              <a:rPr lang="en-US" dirty="0"/>
              <a:t>Provides an option to take up certifications on various skills which help them to grab job opportunities and be financially independent.</a:t>
            </a:r>
          </a:p>
          <a:p>
            <a:pPr lvl="1"/>
            <a:r>
              <a:rPr lang="en-US" dirty="0"/>
              <a:t>Our platform will ensure high quality content trainings and certifications with minimal investment.</a:t>
            </a:r>
          </a:p>
          <a:p>
            <a:pPr lvl="1"/>
            <a:endParaRPr lang="en-US" dirty="0"/>
          </a:p>
          <a:p>
            <a:endParaRPr lang="en-US" altLang="en-US" dirty="0"/>
          </a:p>
        </p:txBody>
      </p:sp>
      <p:pic>
        <p:nvPicPr>
          <p:cNvPr id="6" name="Picture Placeholder 5">
            <a:extLst>
              <a:ext uri="{FF2B5EF4-FFF2-40B4-BE49-F238E27FC236}">
                <a16:creationId xmlns:a16="http://schemas.microsoft.com/office/drawing/2014/main" id="{C922EF7D-BA0D-43B7-969D-521DF75F5846}"/>
              </a:ext>
            </a:extLst>
          </p:cNvPr>
          <p:cNvPicPr>
            <a:picLocks noGrp="1" noChangeAspect="1"/>
          </p:cNvPicPr>
          <p:nvPr>
            <p:ph type="pic" sz="quarter" idx="13"/>
          </p:nvPr>
        </p:nvPicPr>
        <p:blipFill>
          <a:blip r:embed="rId3"/>
          <a:srcRect t="2360" b="2360"/>
          <a:stretch/>
        </p:blipFill>
        <p:spPr>
          <a:xfrm>
            <a:off x="1336430" y="2460060"/>
            <a:ext cx="8853223" cy="4026485"/>
          </a:xfrm>
          <a:solidFill>
            <a:schemeClr val="accent4"/>
          </a:solidFill>
        </p:spPr>
      </p:pic>
      <p:pic>
        <p:nvPicPr>
          <p:cNvPr id="5" name="Picture 4" descr="Logo, company name&#10;&#10;Description automatically generated">
            <a:extLst>
              <a:ext uri="{FF2B5EF4-FFF2-40B4-BE49-F238E27FC236}">
                <a16:creationId xmlns:a16="http://schemas.microsoft.com/office/drawing/2014/main" id="{63291374-61F0-4F0B-ACCD-21665CC81548}"/>
              </a:ext>
            </a:extLst>
          </p:cNvPr>
          <p:cNvPicPr>
            <a:picLocks noChangeAspect="1"/>
          </p:cNvPicPr>
          <p:nvPr/>
        </p:nvPicPr>
        <p:blipFill>
          <a:blip r:embed="rId4"/>
          <a:stretch>
            <a:fillRect/>
          </a:stretch>
        </p:blipFill>
        <p:spPr>
          <a:xfrm>
            <a:off x="10550769" y="2993457"/>
            <a:ext cx="1515619" cy="2816507"/>
          </a:xfrm>
          <a:prstGeom prst="rect">
            <a:avLst/>
          </a:prstGeom>
        </p:spPr>
      </p:pic>
    </p:spTree>
    <p:extLst>
      <p:ext uri="{BB962C8B-B14F-4D97-AF65-F5344CB8AC3E}">
        <p14:creationId xmlns:p14="http://schemas.microsoft.com/office/powerpoint/2010/main" val="23348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Donation and Fundraiser</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581443"/>
            <a:ext cx="7608277" cy="2362200"/>
          </a:xfrm>
        </p:spPr>
        <p:txBody>
          <a:bodyPr wrap="square" anchor="t">
            <a:normAutofit/>
          </a:bodyPr>
          <a:lstStyle/>
          <a:p>
            <a:pPr marL="0" lvl="1" indent="0">
              <a:buNone/>
            </a:pPr>
            <a:r>
              <a:rPr lang="en-US" altLang="en-US" dirty="0"/>
              <a:t>Donator can search for a cause and donate multiple things like clothes, food, books, courses, money etc.</a:t>
            </a:r>
          </a:p>
          <a:p>
            <a:endParaRPr lang="en-US" altLang="en-US" dirty="0"/>
          </a:p>
        </p:txBody>
      </p:sp>
      <p:pic>
        <p:nvPicPr>
          <p:cNvPr id="6" name="Picture Placeholder 5">
            <a:extLst>
              <a:ext uri="{FF2B5EF4-FFF2-40B4-BE49-F238E27FC236}">
                <a16:creationId xmlns:a16="http://schemas.microsoft.com/office/drawing/2014/main" id="{C922EF7D-BA0D-43B7-969D-521DF75F5846}"/>
              </a:ext>
            </a:extLst>
          </p:cNvPr>
          <p:cNvPicPr>
            <a:picLocks noGrp="1" noChangeAspect="1"/>
          </p:cNvPicPr>
          <p:nvPr>
            <p:ph type="pic" sz="quarter" idx="13"/>
          </p:nvPr>
        </p:nvPicPr>
        <p:blipFill>
          <a:blip r:embed="rId3"/>
          <a:srcRect t="2308" b="2308"/>
          <a:stretch/>
        </p:blipFill>
        <p:spPr>
          <a:xfrm>
            <a:off x="1113692" y="2316161"/>
            <a:ext cx="8853223" cy="4026485"/>
          </a:xfrm>
          <a:solidFill>
            <a:schemeClr val="accent4"/>
          </a:solidFill>
        </p:spPr>
      </p:pic>
      <p:pic>
        <p:nvPicPr>
          <p:cNvPr id="5" name="Picture 4" descr="Logo, company name&#10;&#10;Description automatically generated">
            <a:extLst>
              <a:ext uri="{FF2B5EF4-FFF2-40B4-BE49-F238E27FC236}">
                <a16:creationId xmlns:a16="http://schemas.microsoft.com/office/drawing/2014/main" id="{E3C4D4C3-02BB-4F38-946F-B4F9CDCDC139}"/>
              </a:ext>
            </a:extLst>
          </p:cNvPr>
          <p:cNvPicPr>
            <a:picLocks noChangeAspect="1"/>
          </p:cNvPicPr>
          <p:nvPr/>
        </p:nvPicPr>
        <p:blipFill>
          <a:blip r:embed="rId4"/>
          <a:stretch>
            <a:fillRect/>
          </a:stretch>
        </p:blipFill>
        <p:spPr>
          <a:xfrm>
            <a:off x="9200270" y="385299"/>
            <a:ext cx="2857500" cy="1600200"/>
          </a:xfrm>
          <a:prstGeom prst="rect">
            <a:avLst/>
          </a:prstGeom>
        </p:spPr>
      </p:pic>
    </p:spTree>
    <p:extLst>
      <p:ext uri="{BB962C8B-B14F-4D97-AF65-F5344CB8AC3E}">
        <p14:creationId xmlns:p14="http://schemas.microsoft.com/office/powerpoint/2010/main" val="192566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Donation and Fundraiser</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581443"/>
            <a:ext cx="9799835" cy="2362200"/>
          </a:xfrm>
        </p:spPr>
        <p:txBody>
          <a:bodyPr wrap="square" anchor="t">
            <a:normAutofit/>
          </a:bodyPr>
          <a:lstStyle/>
          <a:p>
            <a:pPr lvl="1"/>
            <a:r>
              <a:rPr lang="en-US" altLang="en-US" dirty="0"/>
              <a:t>Funds can be raised by providing basic details like cause, needs and contact details.</a:t>
            </a:r>
          </a:p>
          <a:p>
            <a:pPr lvl="1"/>
            <a:r>
              <a:rPr lang="en-US" altLang="en-US" dirty="0"/>
              <a:t>Requestor can request for some donation just by posting a request.</a:t>
            </a:r>
          </a:p>
          <a:p>
            <a:endParaRPr lang="en-US" altLang="en-US" dirty="0"/>
          </a:p>
        </p:txBody>
      </p:sp>
      <p:pic>
        <p:nvPicPr>
          <p:cNvPr id="7" name="Picture 6">
            <a:extLst>
              <a:ext uri="{FF2B5EF4-FFF2-40B4-BE49-F238E27FC236}">
                <a16:creationId xmlns:a16="http://schemas.microsoft.com/office/drawing/2014/main" id="{14700893-2238-437E-B38A-590548A5FC20}"/>
              </a:ext>
            </a:extLst>
          </p:cNvPr>
          <p:cNvPicPr>
            <a:picLocks noChangeAspect="1"/>
          </p:cNvPicPr>
          <p:nvPr/>
        </p:nvPicPr>
        <p:blipFill>
          <a:blip r:embed="rId3"/>
          <a:srcRect/>
          <a:stretch/>
        </p:blipFill>
        <p:spPr>
          <a:xfrm>
            <a:off x="1315092" y="2652079"/>
            <a:ext cx="9246742" cy="3811304"/>
          </a:xfrm>
          <a:prstGeom prst="rect">
            <a:avLst/>
          </a:prstGeom>
        </p:spPr>
      </p:pic>
    </p:spTree>
    <p:extLst>
      <p:ext uri="{BB962C8B-B14F-4D97-AF65-F5344CB8AC3E}">
        <p14:creationId xmlns:p14="http://schemas.microsoft.com/office/powerpoint/2010/main" val="81393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113CF7-2AD3-435A-BAA8-7D864E9DDA15}"/>
              </a:ext>
            </a:extLst>
          </p:cNvPr>
          <p:cNvSpPr>
            <a:spLocks noGrp="1"/>
          </p:cNvSpPr>
          <p:nvPr>
            <p:ph type="title"/>
          </p:nvPr>
        </p:nvSpPr>
        <p:spPr>
          <a:xfrm>
            <a:off x="761999" y="715961"/>
            <a:ext cx="8438271" cy="1070636"/>
          </a:xfrm>
        </p:spPr>
        <p:txBody>
          <a:bodyPr/>
          <a:lstStyle/>
          <a:p>
            <a:r>
              <a:rPr lang="en-US" dirty="0"/>
              <a:t>Job Portal</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1999" y="1581443"/>
            <a:ext cx="9799835" cy="2362200"/>
          </a:xfrm>
        </p:spPr>
        <p:txBody>
          <a:bodyPr wrap="square" anchor="t">
            <a:normAutofit/>
          </a:bodyPr>
          <a:lstStyle/>
          <a:p>
            <a:pPr lvl="1"/>
            <a:r>
              <a:rPr lang="en-US" dirty="0">
                <a:latin typeface="Calibri" panose="020F0502020204030204" pitchFamily="34" charset="0"/>
                <a:ea typeface="Calibri" panose="020F0502020204030204" pitchFamily="34" charset="0"/>
              </a:rPr>
              <a:t>P</a:t>
            </a:r>
            <a:r>
              <a:rPr lang="en-US" sz="1800" dirty="0">
                <a:effectLst/>
                <a:latin typeface="Calibri" panose="020F0502020204030204" pitchFamily="34" charset="0"/>
                <a:ea typeface="Calibri" panose="020F0502020204030204" pitchFamily="34" charset="0"/>
              </a:rPr>
              <a:t>rovides women opportunities based on there skill set or the training and certifications they have taken up . </a:t>
            </a:r>
            <a:endParaRPr lang="en-US" dirty="0">
              <a:latin typeface="Calibri" panose="020F0502020204030204" pitchFamily="34" charset="0"/>
              <a:ea typeface="Calibri" panose="020F0502020204030204" pitchFamily="34" charset="0"/>
            </a:endParaRPr>
          </a:p>
          <a:p>
            <a:pPr lvl="1"/>
            <a:r>
              <a:rPr lang="en-US" dirty="0">
                <a:latin typeface="Calibri" panose="020F0502020204030204" pitchFamily="34" charset="0"/>
                <a:ea typeface="Calibri" panose="020F0502020204030204" pitchFamily="34" charset="0"/>
              </a:rPr>
              <a:t>D</a:t>
            </a:r>
            <a:r>
              <a:rPr lang="en-US" sz="1800" dirty="0">
                <a:effectLst/>
                <a:latin typeface="Calibri" panose="020F0502020204030204" pitchFamily="34" charset="0"/>
                <a:ea typeface="Calibri" panose="020F0502020204030204" pitchFamily="34" charset="0"/>
              </a:rPr>
              <a:t>ynamically provide suggestions to women and employers using Azure services. </a:t>
            </a:r>
          </a:p>
          <a:p>
            <a:pPr lvl="1"/>
            <a:r>
              <a:rPr lang="en-US" sz="1800" dirty="0">
                <a:effectLst/>
                <a:latin typeface="Calibri" panose="020F0502020204030204" pitchFamily="34" charset="0"/>
                <a:ea typeface="Calibri" panose="020F0502020204030204" pitchFamily="34" charset="0"/>
              </a:rPr>
              <a:t>e.g. women with skill set of stitching or sewing can be mapped to any tailoring or garment companies</a:t>
            </a:r>
            <a:endParaRPr lang="en-US" altLang="en-US" dirty="0"/>
          </a:p>
        </p:txBody>
      </p:sp>
      <p:pic>
        <p:nvPicPr>
          <p:cNvPr id="7" name="Picture 6">
            <a:extLst>
              <a:ext uri="{FF2B5EF4-FFF2-40B4-BE49-F238E27FC236}">
                <a16:creationId xmlns:a16="http://schemas.microsoft.com/office/drawing/2014/main" id="{14700893-2238-437E-B38A-590548A5FC20}"/>
              </a:ext>
            </a:extLst>
          </p:cNvPr>
          <p:cNvPicPr>
            <a:picLocks noChangeAspect="1"/>
          </p:cNvPicPr>
          <p:nvPr/>
        </p:nvPicPr>
        <p:blipFill>
          <a:blip r:embed="rId3"/>
          <a:srcRect/>
          <a:stretch/>
        </p:blipFill>
        <p:spPr>
          <a:xfrm>
            <a:off x="2444817" y="3009404"/>
            <a:ext cx="7517330" cy="3622401"/>
          </a:xfrm>
          <a:prstGeom prst="rect">
            <a:avLst/>
          </a:prstGeom>
        </p:spPr>
      </p:pic>
    </p:spTree>
    <p:extLst>
      <p:ext uri="{BB962C8B-B14F-4D97-AF65-F5344CB8AC3E}">
        <p14:creationId xmlns:p14="http://schemas.microsoft.com/office/powerpoint/2010/main" val="177653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Feminine Neutrals">
      <a:dk1>
        <a:srgbClr val="000000"/>
      </a:dk1>
      <a:lt1>
        <a:srgbClr val="FFFFFF"/>
      </a:lt1>
      <a:dk2>
        <a:srgbClr val="000000"/>
      </a:dk2>
      <a:lt2>
        <a:srgbClr val="E6E6E6"/>
      </a:lt2>
      <a:accent1>
        <a:srgbClr val="FCDCD1"/>
      </a:accent1>
      <a:accent2>
        <a:srgbClr val="FFB6A3"/>
      </a:accent2>
      <a:accent3>
        <a:srgbClr val="C16550"/>
      </a:accent3>
      <a:accent4>
        <a:srgbClr val="FEF7F4"/>
      </a:accent4>
      <a:accent5>
        <a:srgbClr val="8A443A"/>
      </a:accent5>
      <a:accent6>
        <a:srgbClr val="EEDED1"/>
      </a:accent6>
      <a:hlink>
        <a:srgbClr val="E0CCBF"/>
      </a:hlink>
      <a:folHlink>
        <a:srgbClr val="C16E32"/>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men's History_TM10107764_Win32_LH_v4" id="{AC635B7D-C2D6-408D-AB8F-C03D582CC5EF}" vid="{62200808-B30B-4ED4-83F3-E3A969C6164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8AAEAA2-4CF8-449D-8745-25872C8482C9}">
  <ds:schemaRefs>
    <ds:schemaRef ds:uri="http://schemas.microsoft.com/sharepoint/v3/contenttype/forms"/>
  </ds:schemaRefs>
</ds:datastoreItem>
</file>

<file path=customXml/itemProps2.xml><?xml version="1.0" encoding="utf-8"?>
<ds:datastoreItem xmlns:ds="http://schemas.openxmlformats.org/officeDocument/2006/customXml" ds:itemID="{811E5987-7DAE-478C-B57E-B58680B871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95BB57-19EB-4557-B5D2-B6E7784AF40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Women's History Month presentation</Template>
  <TotalTime>657</TotalTime>
  <Words>704</Words>
  <Application>Microsoft Office PowerPoint</Application>
  <PresentationFormat>Widescreen</PresentationFormat>
  <Paragraphs>53</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Roboto</vt:lpstr>
      <vt:lpstr>Segoe UI</vt:lpstr>
      <vt:lpstr>Times New Roman</vt:lpstr>
      <vt:lpstr>Office Theme</vt:lpstr>
      <vt:lpstr>Charitable  Empower a woman, empower a nation.</vt:lpstr>
      <vt:lpstr>Motivation</vt:lpstr>
      <vt:lpstr>What is Charitable?</vt:lpstr>
      <vt:lpstr>What Charitable provides?</vt:lpstr>
      <vt:lpstr>Training</vt:lpstr>
      <vt:lpstr>Certifications</vt:lpstr>
      <vt:lpstr>Donation and Fundraiser</vt:lpstr>
      <vt:lpstr>Donation and Fundraiser</vt:lpstr>
      <vt:lpstr>Job Portal</vt:lpstr>
      <vt:lpstr>Self Employment</vt:lpstr>
      <vt:lpstr>Add a product</vt:lpstr>
      <vt:lpstr>Government Schemes</vt:lpstr>
      <vt:lpstr>Azure Tools</vt:lpstr>
      <vt:lpstr>Why choose charitable ?</vt:lpstr>
      <vt:lpstr>Future Scope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Charitable  Empower a woman, empower a nation.</dc:title>
  <dc:subject/>
  <dc:creator>Bhumika Pant</dc:creator>
  <cp:keywords/>
  <dc:description/>
  <cp:lastModifiedBy>Donkada Pallavi</cp:lastModifiedBy>
  <cp:revision>22</cp:revision>
  <dcterms:created xsi:type="dcterms:W3CDTF">2022-06-03T06:48:45Z</dcterms:created>
  <dcterms:modified xsi:type="dcterms:W3CDTF">2022-06-20T14:15:32Z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a0819fa7-4367-4500-ba88-dd630d977609_Enabled">
    <vt:lpwstr>true</vt:lpwstr>
  </property>
  <property fmtid="{D5CDD505-2E9C-101B-9397-08002B2CF9AE}" pid="4" name="MSIP_Label_a0819fa7-4367-4500-ba88-dd630d977609_SetDate">
    <vt:lpwstr>2022-06-03T06:52:50Z</vt:lpwstr>
  </property>
  <property fmtid="{D5CDD505-2E9C-101B-9397-08002B2CF9AE}" pid="5" name="MSIP_Label_a0819fa7-4367-4500-ba88-dd630d977609_Method">
    <vt:lpwstr>Standard</vt:lpwstr>
  </property>
  <property fmtid="{D5CDD505-2E9C-101B-9397-08002B2CF9AE}" pid="6" name="MSIP_Label_a0819fa7-4367-4500-ba88-dd630d977609_Name">
    <vt:lpwstr>a0819fa7-4367-4500-ba88-dd630d977609</vt:lpwstr>
  </property>
  <property fmtid="{D5CDD505-2E9C-101B-9397-08002B2CF9AE}" pid="7" name="MSIP_Label_a0819fa7-4367-4500-ba88-dd630d977609_SiteId">
    <vt:lpwstr>63ce7d59-2f3e-42cd-a8cc-be764cff5eb6</vt:lpwstr>
  </property>
  <property fmtid="{D5CDD505-2E9C-101B-9397-08002B2CF9AE}" pid="8" name="MSIP_Label_a0819fa7-4367-4500-ba88-dd630d977609_ActionId">
    <vt:lpwstr>ce3f118b-789d-4983-a0f5-9b818fd2506b</vt:lpwstr>
  </property>
  <property fmtid="{D5CDD505-2E9C-101B-9397-08002B2CF9AE}" pid="9" name="MSIP_Label_a0819fa7-4367-4500-ba88-dd630d977609_ContentBits">
    <vt:lpwstr>0</vt:lpwstr>
  </property>
</Properties>
</file>